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72D76D-97FD-8E6D-BD52-A1F0E332A9DD}" v="573" dt="2022-12-15T11:57:29.569"/>
    <p1510:client id="{F04AADAD-C47C-4FA2-8ABF-A2C518D7B302}" v="1069" dt="2022-12-14T12:25:01.7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7" d="100"/>
          <a:sy n="67" d="100"/>
        </p:scale>
        <p:origin x="45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Tovell" userId="5bdc60f7-3048-479e-aae0-9ebcff75d066" providerId="ADAL" clId="{2F98331D-25F9-40C5-AE8C-038604E56BD8}"/>
    <pc:docChg chg="modSld">
      <pc:chgData name="Gary Tovell" userId="5bdc60f7-3048-479e-aae0-9ebcff75d066" providerId="ADAL" clId="{2F98331D-25F9-40C5-AE8C-038604E56BD8}" dt="2022-12-15T12:11:49.591" v="87" actId="1076"/>
      <pc:docMkLst>
        <pc:docMk/>
      </pc:docMkLst>
      <pc:sldChg chg="modSp mod">
        <pc:chgData name="Gary Tovell" userId="5bdc60f7-3048-479e-aae0-9ebcff75d066" providerId="ADAL" clId="{2F98331D-25F9-40C5-AE8C-038604E56BD8}" dt="2022-12-15T12:10:49.408" v="52" actId="20577"/>
        <pc:sldMkLst>
          <pc:docMk/>
          <pc:sldMk cId="4130878522" sldId="258"/>
        </pc:sldMkLst>
        <pc:spChg chg="mod">
          <ac:chgData name="Gary Tovell" userId="5bdc60f7-3048-479e-aae0-9ebcff75d066" providerId="ADAL" clId="{2F98331D-25F9-40C5-AE8C-038604E56BD8}" dt="2022-12-15T12:10:49.408" v="52" actId="20577"/>
          <ac:spMkLst>
            <pc:docMk/>
            <pc:sldMk cId="4130878522" sldId="258"/>
            <ac:spMk id="8" creationId="{19EDDCE3-F75F-D9D1-5653-A9A5982DF8E0}"/>
          </ac:spMkLst>
        </pc:spChg>
      </pc:sldChg>
      <pc:sldChg chg="modSp mod">
        <pc:chgData name="Gary Tovell" userId="5bdc60f7-3048-479e-aae0-9ebcff75d066" providerId="ADAL" clId="{2F98331D-25F9-40C5-AE8C-038604E56BD8}" dt="2022-12-15T12:11:06.026" v="58" actId="20577"/>
        <pc:sldMkLst>
          <pc:docMk/>
          <pc:sldMk cId="1017564585" sldId="259"/>
        </pc:sldMkLst>
        <pc:spChg chg="mod">
          <ac:chgData name="Gary Tovell" userId="5bdc60f7-3048-479e-aae0-9ebcff75d066" providerId="ADAL" clId="{2F98331D-25F9-40C5-AE8C-038604E56BD8}" dt="2022-12-15T12:11:06.026" v="58" actId="20577"/>
          <ac:spMkLst>
            <pc:docMk/>
            <pc:sldMk cId="1017564585" sldId="259"/>
            <ac:spMk id="2" creationId="{54197905-CE85-C35B-39C3-8EC36CA60220}"/>
          </ac:spMkLst>
        </pc:spChg>
        <pc:spChg chg="mod">
          <ac:chgData name="Gary Tovell" userId="5bdc60f7-3048-479e-aae0-9ebcff75d066" providerId="ADAL" clId="{2F98331D-25F9-40C5-AE8C-038604E56BD8}" dt="2022-12-15T12:11:01.218" v="54" actId="20577"/>
          <ac:spMkLst>
            <pc:docMk/>
            <pc:sldMk cId="1017564585" sldId="259"/>
            <ac:spMk id="7" creationId="{7082F2A4-FD5B-0021-9300-31892DA1A4AB}"/>
          </ac:spMkLst>
        </pc:spChg>
      </pc:sldChg>
      <pc:sldChg chg="modSp mod">
        <pc:chgData name="Gary Tovell" userId="5bdc60f7-3048-479e-aae0-9ebcff75d066" providerId="ADAL" clId="{2F98331D-25F9-40C5-AE8C-038604E56BD8}" dt="2022-12-15T12:11:49.591" v="87" actId="1076"/>
        <pc:sldMkLst>
          <pc:docMk/>
          <pc:sldMk cId="783174788" sldId="260"/>
        </pc:sldMkLst>
        <pc:spChg chg="mod">
          <ac:chgData name="Gary Tovell" userId="5bdc60f7-3048-479e-aae0-9ebcff75d066" providerId="ADAL" clId="{2F98331D-25F9-40C5-AE8C-038604E56BD8}" dt="2022-12-15T12:11:14.452" v="64" actId="20577"/>
          <ac:spMkLst>
            <pc:docMk/>
            <pc:sldMk cId="783174788" sldId="260"/>
            <ac:spMk id="2" creationId="{ECB525C6-2CF3-B582-07DC-E02CB47348C8}"/>
          </ac:spMkLst>
        </pc:spChg>
        <pc:spChg chg="mod">
          <ac:chgData name="Gary Tovell" userId="5bdc60f7-3048-479e-aae0-9ebcff75d066" providerId="ADAL" clId="{2F98331D-25F9-40C5-AE8C-038604E56BD8}" dt="2022-12-15T12:11:43.470" v="86" actId="1076"/>
          <ac:spMkLst>
            <pc:docMk/>
            <pc:sldMk cId="783174788" sldId="260"/>
            <ac:spMk id="9" creationId="{D914AB0C-85DF-20C5-6049-409847BC3199}"/>
          </ac:spMkLst>
        </pc:spChg>
        <pc:picChg chg="mod">
          <ac:chgData name="Gary Tovell" userId="5bdc60f7-3048-479e-aae0-9ebcff75d066" providerId="ADAL" clId="{2F98331D-25F9-40C5-AE8C-038604E56BD8}" dt="2022-12-15T12:11:49.591" v="87" actId="1076"/>
          <ac:picMkLst>
            <pc:docMk/>
            <pc:sldMk cId="783174788" sldId="260"/>
            <ac:picMk id="4" creationId="{4E32A423-E504-BCFD-75C9-948E5D2A288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12/15/2022</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96777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12/15/2022</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9087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12/15/2022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28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12/15/2022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0296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12/15/2022</a:t>
            </a:fld>
            <a:endParaRPr lang="en-US" dirty="0"/>
          </a:p>
        </p:txBody>
      </p:sp>
    </p:spTree>
    <p:extLst>
      <p:ext uri="{BB962C8B-B14F-4D97-AF65-F5344CB8AC3E}">
        <p14:creationId xmlns:p14="http://schemas.microsoft.com/office/powerpoint/2010/main" val="94605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12/15/2022</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64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12/15/2022</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3573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12/15/2022</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6770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12/15/2022</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8002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12/15/2022</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1655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12/15/2022</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492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12/15/2022</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73645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00"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nc-sa/3.0/" TargetMode="External"/><Relationship Id="rId3" Type="http://schemas.openxmlformats.org/officeDocument/2006/relationships/hyperlink" Target="http://flickr.com/photos/museumwales/2851177244" TargetMode="External"/><Relationship Id="rId7" Type="http://schemas.openxmlformats.org/officeDocument/2006/relationships/hyperlink" Target="https://creativecommons.org/licenses/by-sa/3.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eograph.org.uk/photo/4860222"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flickr.com/photos/archeon/6197216999"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flickr.com/photos/finds/2347635542/"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eograph.org.uk/photo/2925126"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8" name="Picture 9" descr="A picture containing tree, outdoor, ground, building&#10;&#10;Description automatically generated">
            <a:extLst>
              <a:ext uri="{FF2B5EF4-FFF2-40B4-BE49-F238E27FC236}">
                <a16:creationId xmlns:a16="http://schemas.microsoft.com/office/drawing/2014/main" id="{B9EAFF96-BED4-9050-F042-6AE3E4181F3E}"/>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5961" r="-2" b="24654"/>
          <a:stretch/>
        </p:blipFill>
        <p:spPr>
          <a:xfrm>
            <a:off x="-1" y="-16877"/>
            <a:ext cx="6053328" cy="3423017"/>
          </a:xfrm>
          <a:prstGeom prst="rect">
            <a:avLst/>
          </a:prstGeom>
        </p:spPr>
      </p:pic>
      <p:pic>
        <p:nvPicPr>
          <p:cNvPr id="5" name="Picture 5" descr="A picture containing grass, outdoor, building, roof&#10;&#10;Description automatically generated">
            <a:extLst>
              <a:ext uri="{FF2B5EF4-FFF2-40B4-BE49-F238E27FC236}">
                <a16:creationId xmlns:a16="http://schemas.microsoft.com/office/drawing/2014/main" id="{4309969E-2C6F-5CDA-6ED4-2179E32CDF42}"/>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l="832" r="5423" b="1"/>
          <a:stretch/>
        </p:blipFill>
        <p:spPr>
          <a:xfrm>
            <a:off x="20" y="3451860"/>
            <a:ext cx="6053308" cy="3406140"/>
          </a:xfrm>
          <a:prstGeom prst="rect">
            <a:avLst/>
          </a:prstGeom>
        </p:spPr>
      </p:pic>
      <p:pic>
        <p:nvPicPr>
          <p:cNvPr id="20" name="Picture 3">
            <a:extLst>
              <a:ext uri="{FF2B5EF4-FFF2-40B4-BE49-F238E27FC236}">
                <a16:creationId xmlns:a16="http://schemas.microsoft.com/office/drawing/2014/main" id="{08AF19DC-1A6D-96C1-5957-1F0E7EF7E03B}"/>
              </a:ext>
            </a:extLst>
          </p:cNvPr>
          <p:cNvPicPr>
            <a:picLocks noChangeAspect="1"/>
          </p:cNvPicPr>
          <p:nvPr/>
        </p:nvPicPr>
        <p:blipFill rotWithShape="1">
          <a:blip r:embed="rId6"/>
          <a:srcRect l="5622" r="5625"/>
          <a:stretch/>
        </p:blipFill>
        <p:spPr>
          <a:xfrm>
            <a:off x="6103797" y="10"/>
            <a:ext cx="6086679" cy="6857990"/>
          </a:xfrm>
          <a:prstGeom prst="rect">
            <a:avLst/>
          </a:prstGeom>
        </p:spPr>
      </p:pic>
      <p:sp>
        <p:nvSpPr>
          <p:cNvPr id="48" name="Freeform: Shape 47">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493" y="1685365"/>
            <a:ext cx="4637741" cy="41897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Freeform: Shape 49">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076141" y="1775012"/>
            <a:ext cx="4294224" cy="3892363"/>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Freeform: Shape 51">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00000" flipH="1">
            <a:off x="6892268" y="1497535"/>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7386918" y="2247663"/>
            <a:ext cx="3735294" cy="2186393"/>
          </a:xfrm>
        </p:spPr>
        <p:txBody>
          <a:bodyPr anchor="b">
            <a:normAutofit fontScale="90000"/>
          </a:bodyPr>
          <a:lstStyle/>
          <a:p>
            <a:pPr algn="ctr"/>
            <a:r>
              <a:rPr lang="en-US" sz="6600" b="1" u="sng" dirty="0">
                <a:solidFill>
                  <a:schemeClr val="accent4"/>
                </a:solidFill>
                <a:latin typeface="Sitka Heading"/>
                <a:cs typeface="Calibri Light"/>
              </a:rPr>
              <a:t>The </a:t>
            </a:r>
            <a:r>
              <a:rPr lang="en-US" sz="6600" u="sng" dirty="0">
                <a:solidFill>
                  <a:schemeClr val="accent4"/>
                </a:solidFill>
                <a:latin typeface="Sitka Heading"/>
                <a:cs typeface="Calibri Light"/>
              </a:rPr>
              <a:t>Iron</a:t>
            </a:r>
            <a:r>
              <a:rPr lang="en-US" sz="6600" b="1" dirty="0">
                <a:solidFill>
                  <a:schemeClr val="accent4"/>
                </a:solidFill>
                <a:latin typeface="Sitka Heading"/>
                <a:cs typeface="Calibri Light"/>
              </a:rPr>
              <a:t> </a:t>
            </a:r>
            <a:r>
              <a:rPr lang="en-US" sz="6600" b="1" u="sng" dirty="0">
                <a:solidFill>
                  <a:schemeClr val="accent4"/>
                </a:solidFill>
                <a:latin typeface="Sitka Heading"/>
                <a:cs typeface="Calibri Light"/>
              </a:rPr>
              <a:t>Age</a:t>
            </a:r>
            <a:r>
              <a:rPr lang="en-US" sz="4000" u="sng" dirty="0">
                <a:solidFill>
                  <a:schemeClr val="tx1">
                    <a:lumMod val="75000"/>
                    <a:lumOff val="25000"/>
                  </a:schemeClr>
                </a:solidFill>
                <a:latin typeface="Sitka Heading"/>
                <a:cs typeface="Calibri Light"/>
              </a:rPr>
              <a:t> </a:t>
            </a:r>
            <a:r>
              <a:rPr lang="en-US" sz="6600" u="sng" dirty="0">
                <a:solidFill>
                  <a:schemeClr val="accent4"/>
                </a:solidFill>
                <a:latin typeface="Sitka Heading"/>
                <a:cs typeface="Calibri Light"/>
              </a:rPr>
              <a:t>facts</a:t>
            </a:r>
            <a:endParaRPr lang="en-US" sz="6600" b="1" u="sng" dirty="0">
              <a:solidFill>
                <a:schemeClr val="accent4"/>
              </a:solidFill>
              <a:latin typeface="Sitka Heading"/>
              <a:cs typeface="Calibri Light"/>
            </a:endParaRPr>
          </a:p>
        </p:txBody>
      </p:sp>
      <p:sp>
        <p:nvSpPr>
          <p:cNvPr id="3" name="Subtitle 2"/>
          <p:cNvSpPr>
            <a:spLocks noGrp="1"/>
          </p:cNvSpPr>
          <p:nvPr>
            <p:ph type="subTitle" idx="1"/>
          </p:nvPr>
        </p:nvSpPr>
        <p:spPr>
          <a:xfrm>
            <a:off x="7854696" y="3930849"/>
            <a:ext cx="2958163" cy="1210594"/>
          </a:xfrm>
        </p:spPr>
        <p:txBody>
          <a:bodyPr vert="horz" lIns="91440" tIns="45720" rIns="91440" bIns="45720" rtlCol="0" anchor="t">
            <a:noAutofit/>
          </a:bodyPr>
          <a:lstStyle/>
          <a:p>
            <a:pPr algn="ctr"/>
            <a:r>
              <a:rPr lang="en-US" sz="6600" b="1" dirty="0">
                <a:solidFill>
                  <a:schemeClr val="accent4"/>
                </a:solidFill>
                <a:latin typeface="Sitka Text"/>
                <a:cs typeface="Calibri"/>
              </a:rPr>
              <a:t>Hira</a:t>
            </a:r>
          </a:p>
        </p:txBody>
      </p:sp>
      <p:sp>
        <p:nvSpPr>
          <p:cNvPr id="6" name="TextBox 5">
            <a:extLst>
              <a:ext uri="{FF2B5EF4-FFF2-40B4-BE49-F238E27FC236}">
                <a16:creationId xmlns:a16="http://schemas.microsoft.com/office/drawing/2014/main" id="{9B0B6C5C-08CB-4B5D-9048-89D89E8697F3}"/>
              </a:ext>
            </a:extLst>
          </p:cNvPr>
          <p:cNvSpPr txBox="1"/>
          <p:nvPr/>
        </p:nvSpPr>
        <p:spPr>
          <a:xfrm>
            <a:off x="3260576" y="6657945"/>
            <a:ext cx="2792752"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5">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a:extLst>
                    <a:ext uri="{A12FA001-AC4F-418D-AE19-62706E023703}">
                      <ahyp:hlinkClr xmlns:ahyp="http://schemas.microsoft.com/office/drawing/2018/hyperlinkcolor" val="tx"/>
                    </a:ext>
                  </a:extLst>
                </a:hlinkClick>
              </a:rPr>
              <a:t>CC BY-SA</a:t>
            </a:r>
            <a:r>
              <a:rPr lang="en-US" sz="700">
                <a:solidFill>
                  <a:srgbClr val="FFFFFF"/>
                </a:solidFill>
              </a:rPr>
              <a:t>.</a:t>
            </a:r>
          </a:p>
        </p:txBody>
      </p:sp>
      <p:sp>
        <p:nvSpPr>
          <p:cNvPr id="10" name="TextBox 9">
            <a:extLst>
              <a:ext uri="{FF2B5EF4-FFF2-40B4-BE49-F238E27FC236}">
                <a16:creationId xmlns:a16="http://schemas.microsoft.com/office/drawing/2014/main" id="{7CD88344-21FB-433C-7FE1-A46DCCADA55A}"/>
              </a:ext>
            </a:extLst>
          </p:cNvPr>
          <p:cNvSpPr txBox="1"/>
          <p:nvPr/>
        </p:nvSpPr>
        <p:spPr>
          <a:xfrm>
            <a:off x="3092260" y="3206085"/>
            <a:ext cx="2961067"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4" descr="A picture containing outdoor, meal&#10;&#10;Description automatically generated">
            <a:extLst>
              <a:ext uri="{FF2B5EF4-FFF2-40B4-BE49-F238E27FC236}">
                <a16:creationId xmlns:a16="http://schemas.microsoft.com/office/drawing/2014/main" id="{E6F720D9-1FB7-C16B-CF25-E6C260C413A7}"/>
              </a:ext>
            </a:extLst>
          </p:cNvPr>
          <p:cNvPicPr>
            <a:picLocks noGrp="1" noChangeAspect="1"/>
          </p:cNvPicPr>
          <p:nvPr>
            <p:ph idx="1"/>
          </p:nvPr>
        </p:nvPicPr>
        <p:blipFill rotWithShape="1">
          <a:blip r:embed="rId2">
            <a:extLst>
              <a:ext uri="{837473B0-CC2E-450A-ABE3-18F120FF3D39}">
                <a1611:picAttrSrcUrl xmlns:a1611="http://schemas.microsoft.com/office/drawing/2016/11/main" r:id="rId3"/>
              </a:ext>
            </a:extLst>
          </a:blip>
          <a:srcRect r="-1" b="15708"/>
          <a:stretch/>
        </p:blipFill>
        <p:spPr>
          <a:xfrm>
            <a:off x="-503188" y="129406"/>
            <a:ext cx="12188932" cy="6857990"/>
          </a:xfrm>
          <a:prstGeom prst="rect">
            <a:avLst/>
          </a:prstGeom>
        </p:spPr>
      </p:pic>
      <p:sp>
        <p:nvSpPr>
          <p:cNvPr id="28" name="Freeform: Shape 27">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086" y="1519577"/>
            <a:ext cx="4875255" cy="434402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06005" y="1664838"/>
            <a:ext cx="4581293" cy="405909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00000" flipH="1">
            <a:off x="747085" y="1272209"/>
            <a:ext cx="5147826" cy="483924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14E208C-ADA2-A5E7-41C7-AAD55C7352F1}"/>
              </a:ext>
            </a:extLst>
          </p:cNvPr>
          <p:cNvSpPr>
            <a:spLocks noGrp="1"/>
          </p:cNvSpPr>
          <p:nvPr>
            <p:ph type="title"/>
          </p:nvPr>
        </p:nvSpPr>
        <p:spPr>
          <a:xfrm>
            <a:off x="1206124" y="1298757"/>
            <a:ext cx="3691581" cy="2186393"/>
          </a:xfrm>
        </p:spPr>
        <p:txBody>
          <a:bodyPr vert="horz" lIns="109728" tIns="109728" rIns="109728" bIns="91440" rtlCol="0" anchor="b">
            <a:normAutofit/>
          </a:bodyPr>
          <a:lstStyle/>
          <a:p>
            <a:pPr algn="ctr">
              <a:lnSpc>
                <a:spcPct val="120000"/>
              </a:lnSpc>
            </a:pPr>
            <a:r>
              <a:rPr lang="en-US" sz="4000" dirty="0">
                <a:solidFill>
                  <a:schemeClr val="bg1"/>
                </a:solidFill>
              </a:rPr>
              <a:t>Iron Age food</a:t>
            </a:r>
          </a:p>
        </p:txBody>
      </p:sp>
      <p:sp>
        <p:nvSpPr>
          <p:cNvPr id="5" name="TextBox 4">
            <a:extLst>
              <a:ext uri="{FF2B5EF4-FFF2-40B4-BE49-F238E27FC236}">
                <a16:creationId xmlns:a16="http://schemas.microsoft.com/office/drawing/2014/main" id="{7F637C81-F599-2021-11DB-6115A608049B}"/>
              </a:ext>
            </a:extLst>
          </p:cNvPr>
          <p:cNvSpPr txBox="1"/>
          <p:nvPr/>
        </p:nvSpPr>
        <p:spPr>
          <a:xfrm>
            <a:off x="9380171" y="6657945"/>
            <a:ext cx="280878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BY-ND</a:t>
            </a:r>
            <a:r>
              <a:rPr lang="en-US" sz="700">
                <a:solidFill>
                  <a:srgbClr val="FFFFFF"/>
                </a:solidFill>
              </a:rPr>
              <a:t>.</a:t>
            </a:r>
          </a:p>
        </p:txBody>
      </p:sp>
      <p:sp>
        <p:nvSpPr>
          <p:cNvPr id="8" name="TextBox 7">
            <a:extLst>
              <a:ext uri="{FF2B5EF4-FFF2-40B4-BE49-F238E27FC236}">
                <a16:creationId xmlns:a16="http://schemas.microsoft.com/office/drawing/2014/main" id="{19EDDCE3-F75F-D9D1-5653-A9A5982DF8E0}"/>
              </a:ext>
            </a:extLst>
          </p:cNvPr>
          <p:cNvSpPr txBox="1"/>
          <p:nvPr/>
        </p:nvSpPr>
        <p:spPr>
          <a:xfrm>
            <a:off x="1078302" y="3255222"/>
            <a:ext cx="4568562"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chemeClr val="bg1"/>
                </a:solidFill>
                <a:ea typeface="Meiryo"/>
              </a:rPr>
              <a:t>Iron age people had to kill animals to eat. They had to wear animal skin and find dirty water to drink. In the Iron Age they also had to eat berries and cherries and more!</a:t>
            </a:r>
          </a:p>
        </p:txBody>
      </p:sp>
    </p:spTree>
    <p:extLst>
      <p:ext uri="{BB962C8B-B14F-4D97-AF65-F5344CB8AC3E}">
        <p14:creationId xmlns:p14="http://schemas.microsoft.com/office/powerpoint/2010/main" val="413087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4">
            <a:extLst>
              <a:ext uri="{FF2B5EF4-FFF2-40B4-BE49-F238E27FC236}">
                <a16:creationId xmlns:a16="http://schemas.microsoft.com/office/drawing/2014/main" id="{9F45DABD-00B9-A00C-6506-CE697D47C0A5}"/>
              </a:ext>
            </a:extLst>
          </p:cNvPr>
          <p:cNvPicPr>
            <a:picLocks noGrp="1" noChangeAspect="1"/>
          </p:cNvPicPr>
          <p:nvPr>
            <p:ph idx="1"/>
          </p:nvPr>
        </p:nvPicPr>
        <p:blipFill rotWithShape="1">
          <a:blip r:embed="rId2">
            <a:extLst>
              <a:ext uri="{837473B0-CC2E-450A-ABE3-18F120FF3D39}">
                <a1611:picAttrSrcUrl xmlns:a1611="http://schemas.microsoft.com/office/drawing/2016/11/main" r:id="rId3"/>
              </a:ext>
            </a:extLst>
          </a:blip>
          <a:srcRect t="6020" r="-1" b="18961"/>
          <a:stretch/>
        </p:blipFill>
        <p:spPr>
          <a:xfrm>
            <a:off x="20" y="10"/>
            <a:ext cx="12188932" cy="6857990"/>
          </a:xfrm>
          <a:prstGeom prst="rect">
            <a:avLst/>
          </a:prstGeom>
        </p:spPr>
      </p:pic>
      <p:sp>
        <p:nvSpPr>
          <p:cNvPr id="28" name="Freeform: Shape 27">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086" y="1519577"/>
            <a:ext cx="4875255" cy="434402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06005" y="1664838"/>
            <a:ext cx="4581293" cy="405909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00000" flipH="1">
            <a:off x="747085" y="1272209"/>
            <a:ext cx="5147826" cy="483924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197905-CE85-C35B-39C3-8EC36CA60220}"/>
              </a:ext>
            </a:extLst>
          </p:cNvPr>
          <p:cNvSpPr>
            <a:spLocks noGrp="1"/>
          </p:cNvSpPr>
          <p:nvPr>
            <p:ph type="title"/>
          </p:nvPr>
        </p:nvSpPr>
        <p:spPr>
          <a:xfrm>
            <a:off x="1450539" y="1241248"/>
            <a:ext cx="3691581" cy="2186393"/>
          </a:xfrm>
        </p:spPr>
        <p:txBody>
          <a:bodyPr vert="horz" lIns="109728" tIns="109728" rIns="109728" bIns="91440" rtlCol="0" anchor="b">
            <a:normAutofit/>
          </a:bodyPr>
          <a:lstStyle/>
          <a:p>
            <a:pPr algn="ctr">
              <a:lnSpc>
                <a:spcPct val="120000"/>
              </a:lnSpc>
            </a:pPr>
            <a:r>
              <a:rPr lang="en-US" sz="4000" dirty="0">
                <a:solidFill>
                  <a:schemeClr val="bg1"/>
                </a:solidFill>
              </a:rPr>
              <a:t>The Iron Age coins</a:t>
            </a:r>
          </a:p>
        </p:txBody>
      </p:sp>
      <p:sp>
        <p:nvSpPr>
          <p:cNvPr id="5" name="TextBox 4">
            <a:extLst>
              <a:ext uri="{FF2B5EF4-FFF2-40B4-BE49-F238E27FC236}">
                <a16:creationId xmlns:a16="http://schemas.microsoft.com/office/drawing/2014/main" id="{118B02F7-590E-EE3E-4040-7AFF741122A3}"/>
              </a:ext>
            </a:extLst>
          </p:cNvPr>
          <p:cNvSpPr txBox="1"/>
          <p:nvPr/>
        </p:nvSpPr>
        <p:spPr>
          <a:xfrm>
            <a:off x="9554898" y="6657945"/>
            <a:ext cx="26340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a:t>
            </a:r>
            <a:r>
              <a:rPr lang="en-US" sz="700">
                <a:solidFill>
                  <a:srgbClr val="FFFFFF"/>
                </a:solidFill>
              </a:rPr>
              <a:t>.</a:t>
            </a:r>
          </a:p>
        </p:txBody>
      </p:sp>
      <p:sp>
        <p:nvSpPr>
          <p:cNvPr id="7" name="TextBox 6">
            <a:extLst>
              <a:ext uri="{FF2B5EF4-FFF2-40B4-BE49-F238E27FC236}">
                <a16:creationId xmlns:a16="http://schemas.microsoft.com/office/drawing/2014/main" id="{7082F2A4-FD5B-0021-9300-31892DA1A4AB}"/>
              </a:ext>
            </a:extLst>
          </p:cNvPr>
          <p:cNvSpPr txBox="1"/>
          <p:nvPr/>
        </p:nvSpPr>
        <p:spPr>
          <a:xfrm>
            <a:off x="1587515" y="3572902"/>
            <a:ext cx="381781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bg1"/>
                </a:solidFill>
                <a:ea typeface="Meiryo"/>
              </a:rPr>
              <a:t>The iron age people invented money. </a:t>
            </a:r>
          </a:p>
        </p:txBody>
      </p:sp>
    </p:spTree>
    <p:extLst>
      <p:ext uri="{BB962C8B-B14F-4D97-AF65-F5344CB8AC3E}">
        <p14:creationId xmlns:p14="http://schemas.microsoft.com/office/powerpoint/2010/main" val="101756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4">
            <a:extLst>
              <a:ext uri="{FF2B5EF4-FFF2-40B4-BE49-F238E27FC236}">
                <a16:creationId xmlns:a16="http://schemas.microsoft.com/office/drawing/2014/main" id="{4E32A423-E504-BCFD-75C9-948E5D2A2884}"/>
              </a:ext>
            </a:extLst>
          </p:cNvPr>
          <p:cNvPicPr>
            <a:picLocks noGrp="1" noChangeAspect="1"/>
          </p:cNvPicPr>
          <p:nvPr>
            <p:ph idx="1"/>
          </p:nvPr>
        </p:nvPicPr>
        <p:blipFill rotWithShape="1">
          <a:blip r:embed="rId2">
            <a:extLst>
              <a:ext uri="{837473B0-CC2E-450A-ABE3-18F120FF3D39}">
                <a1611:picAttrSrcUrl xmlns:a1611="http://schemas.microsoft.com/office/drawing/2016/11/main" r:id="rId3"/>
              </a:ext>
            </a:extLst>
          </a:blip>
          <a:srcRect r="-1" b="15708"/>
          <a:stretch/>
        </p:blipFill>
        <p:spPr>
          <a:xfrm>
            <a:off x="0" y="10"/>
            <a:ext cx="12188932" cy="6857990"/>
          </a:xfrm>
          <a:prstGeom prst="rect">
            <a:avLst/>
          </a:prstGeom>
        </p:spPr>
      </p:pic>
      <p:sp>
        <p:nvSpPr>
          <p:cNvPr id="28" name="Freeform: Shape 27">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086" y="1519577"/>
            <a:ext cx="4875255" cy="434402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06005" y="1664838"/>
            <a:ext cx="4581293" cy="405909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00000" flipH="1">
            <a:off x="747085" y="1272209"/>
            <a:ext cx="5147826" cy="483924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CB525C6-2CF3-B582-07DC-E02CB47348C8}"/>
              </a:ext>
            </a:extLst>
          </p:cNvPr>
          <p:cNvSpPr>
            <a:spLocks noGrp="1"/>
          </p:cNvSpPr>
          <p:nvPr>
            <p:ph type="title"/>
          </p:nvPr>
        </p:nvSpPr>
        <p:spPr>
          <a:xfrm>
            <a:off x="1488936" y="1538580"/>
            <a:ext cx="3389659" cy="1841337"/>
          </a:xfrm>
        </p:spPr>
        <p:txBody>
          <a:bodyPr vert="horz" lIns="109728" tIns="109728" rIns="109728" bIns="91440" rtlCol="0" anchor="b">
            <a:normAutofit/>
          </a:bodyPr>
          <a:lstStyle/>
          <a:p>
            <a:pPr algn="ctr">
              <a:lnSpc>
                <a:spcPct val="120000"/>
              </a:lnSpc>
            </a:pPr>
            <a:r>
              <a:rPr lang="en-US" sz="4000" dirty="0">
                <a:solidFill>
                  <a:schemeClr val="bg1"/>
                </a:solidFill>
              </a:rPr>
              <a:t>Iron Age farms</a:t>
            </a:r>
          </a:p>
        </p:txBody>
      </p:sp>
      <p:sp>
        <p:nvSpPr>
          <p:cNvPr id="5" name="TextBox 4">
            <a:extLst>
              <a:ext uri="{FF2B5EF4-FFF2-40B4-BE49-F238E27FC236}">
                <a16:creationId xmlns:a16="http://schemas.microsoft.com/office/drawing/2014/main" id="{431A0F34-3F8F-8548-134C-E24098C4481E}"/>
              </a:ext>
            </a:extLst>
          </p:cNvPr>
          <p:cNvSpPr txBox="1"/>
          <p:nvPr/>
        </p:nvSpPr>
        <p:spPr>
          <a:xfrm>
            <a:off x="9396201" y="6657945"/>
            <a:ext cx="279275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
        <p:nvSpPr>
          <p:cNvPr id="8" name="TextBox 7">
            <a:extLst>
              <a:ext uri="{FF2B5EF4-FFF2-40B4-BE49-F238E27FC236}">
                <a16:creationId xmlns:a16="http://schemas.microsoft.com/office/drawing/2014/main" id="{BB3C73AB-614A-1F43-234A-CC883BA167B2}"/>
              </a:ext>
            </a:extLst>
          </p:cNvPr>
          <p:cNvSpPr txBox="1"/>
          <p:nvPr/>
        </p:nvSpPr>
        <p:spPr>
          <a:xfrm>
            <a:off x="1706217" y="4373216"/>
            <a:ext cx="1159565" cy="3147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9" name="TextBox 8">
            <a:extLst>
              <a:ext uri="{FF2B5EF4-FFF2-40B4-BE49-F238E27FC236}">
                <a16:creationId xmlns:a16="http://schemas.microsoft.com/office/drawing/2014/main" id="{D914AB0C-85DF-20C5-6049-409847BC3199}"/>
              </a:ext>
            </a:extLst>
          </p:cNvPr>
          <p:cNvSpPr txBox="1"/>
          <p:nvPr/>
        </p:nvSpPr>
        <p:spPr>
          <a:xfrm>
            <a:off x="1585216" y="3191757"/>
            <a:ext cx="3663073"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chemeClr val="bg1"/>
                </a:solidFill>
                <a:ea typeface="Meiryo"/>
              </a:rPr>
              <a:t>The Iron age people made their own farms to raise animals for eating and to wear their skin.</a:t>
            </a:r>
          </a:p>
        </p:txBody>
      </p:sp>
    </p:spTree>
    <p:extLst>
      <p:ext uri="{BB962C8B-B14F-4D97-AF65-F5344CB8AC3E}">
        <p14:creationId xmlns:p14="http://schemas.microsoft.com/office/powerpoint/2010/main" val="783174788"/>
      </p:ext>
    </p:extLst>
  </p:cSld>
  <p:clrMapOvr>
    <a:masterClrMapping/>
  </p:clrMapOvr>
</p:sld>
</file>

<file path=ppt/theme/theme1.xml><?xml version="1.0" encoding="utf-8"?>
<a:theme xmlns:a="http://schemas.openxmlformats.org/drawingml/2006/main" name="SketchLinesVTI">
  <a:themeElements>
    <a:clrScheme name="AnalogousFromLightSeedRightStep">
      <a:dk1>
        <a:srgbClr val="000000"/>
      </a:dk1>
      <a:lt1>
        <a:srgbClr val="FFFFFF"/>
      </a:lt1>
      <a:dk2>
        <a:srgbClr val="213A21"/>
      </a:dk2>
      <a:lt2>
        <a:srgbClr val="E8E4E2"/>
      </a:lt2>
      <a:accent1>
        <a:srgbClr val="84A6BD"/>
      </a:accent1>
      <a:accent2>
        <a:srgbClr val="7F89BA"/>
      </a:accent2>
      <a:accent3>
        <a:srgbClr val="A296C6"/>
      </a:accent3>
      <a:accent4>
        <a:srgbClr val="A57FBA"/>
      </a:accent4>
      <a:accent5>
        <a:srgbClr val="C492C1"/>
      </a:accent5>
      <a:accent6>
        <a:srgbClr val="BA7F9D"/>
      </a:accent6>
      <a:hlink>
        <a:srgbClr val="A57859"/>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55E587FDFFCB479131B5FC70FE0C65" ma:contentTypeVersion="54" ma:contentTypeDescription="Create a new document." ma:contentTypeScope="" ma:versionID="35b8341eef95f35f520f2592be95cdf0">
  <xsd:schema xmlns:xsd="http://www.w3.org/2001/XMLSchema" xmlns:xs="http://www.w3.org/2001/XMLSchema" xmlns:p="http://schemas.microsoft.com/office/2006/metadata/properties" xmlns:ns2="78538b20-c9d8-47d1-9444-0d7e5c547c34" xmlns:ns3="17e68c27-bdbe-45f8-aade-a2c515f696ac" xmlns:ns4="342dfd75-fed3-4371-a67e-4a3f8cbdf504" targetNamespace="http://schemas.microsoft.com/office/2006/metadata/properties" ma:root="true" ma:fieldsID="2821a176814581cef482363a90a51558" ns2:_="" ns3:_="" ns4:_="">
    <xsd:import namespace="78538b20-c9d8-47d1-9444-0d7e5c547c34"/>
    <xsd:import namespace="17e68c27-bdbe-45f8-aade-a2c515f696ac"/>
    <xsd:import namespace="342dfd75-fed3-4371-a67e-4a3f8cbdf50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38b20-c9d8-47d1-9444-0d7e5c547c3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7e68c27-bdbe-45f8-aade-a2c515f696a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00919d-4c7a-4494-8215-d0b3e90dbcf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2dfd75-fed3-4371-a67e-4a3f8cbdf50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d07ae392-40e3-40f0-96e7-63d05fd53b79}" ma:internalName="TaxCatchAll" ma:showField="CatchAllData" ma:web="342dfd75-fed3-4371-a67e-4a3f8cbdf5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42dfd75-fed3-4371-a67e-4a3f8cbdf504" xsi:nil="true"/>
    <lcf76f155ced4ddcb4097134ff3c332f xmlns="17e68c27-bdbe-45f8-aade-a2c515f696a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AB2426A-AA41-4604-ACBD-28ABFF49711A}"/>
</file>

<file path=customXml/itemProps2.xml><?xml version="1.0" encoding="utf-8"?>
<ds:datastoreItem xmlns:ds="http://schemas.openxmlformats.org/officeDocument/2006/customXml" ds:itemID="{BD277D46-B4A8-47E4-B9C9-D29594E0453E}"/>
</file>

<file path=customXml/itemProps3.xml><?xml version="1.0" encoding="utf-8"?>
<ds:datastoreItem xmlns:ds="http://schemas.openxmlformats.org/officeDocument/2006/customXml" ds:itemID="{507037CE-F275-467B-8457-E2264EBC02F4}"/>
</file>

<file path=docProps/app.xml><?xml version="1.0" encoding="utf-8"?>
<Properties xmlns="http://schemas.openxmlformats.org/officeDocument/2006/extended-properties" xmlns:vt="http://schemas.openxmlformats.org/officeDocument/2006/docPropsVTypes">
  <Template>office theme</Template>
  <TotalTime>1</TotalTime>
  <Words>134</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Meiryo</vt:lpstr>
      <vt:lpstr>Corbel</vt:lpstr>
      <vt:lpstr>Sitka Heading</vt:lpstr>
      <vt:lpstr>Sitka Text</vt:lpstr>
      <vt:lpstr>SketchLinesVTI</vt:lpstr>
      <vt:lpstr>The Iron Age facts</vt:lpstr>
      <vt:lpstr>Iron Age food</vt:lpstr>
      <vt:lpstr>The Iron Age coins</vt:lpstr>
      <vt:lpstr>Iron Age farms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Gary Tovell</cp:lastModifiedBy>
  <cp:revision>340</cp:revision>
  <dcterms:created xsi:type="dcterms:W3CDTF">2022-12-14T11:16:37Z</dcterms:created>
  <dcterms:modified xsi:type="dcterms:W3CDTF">2022-12-15T12:11:58Z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0x010100E255E587FDFFCB479131B5FC70FE0C65</vt:lpwstr>
  </property>
</Properties>
</file>